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nEf+myhUizG/gNJNWAdL4yTXl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p:nvPr>
            <p:ph idx="2" type="pic"/>
          </p:nvPr>
        </p:nvSpPr>
        <p:spPr>
          <a:xfrm>
            <a:off x="5183188" y="987425"/>
            <a:ext cx="6172200" cy="4873625"/>
          </a:xfrm>
          <a:prstGeom prst="rect">
            <a:avLst/>
          </a:prstGeom>
          <a:noFill/>
          <a:ln>
            <a:noFill/>
          </a:ln>
        </p:spPr>
      </p:sp>
      <p:sp>
        <p:nvSpPr>
          <p:cNvPr id="64" name="Google Shape;6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445625" y="108850"/>
            <a:ext cx="9144000" cy="3874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u="sng"/>
              <a:t>Planting Jesus Seeds</a:t>
            </a:r>
            <a:endParaRPr b="1" u="sng"/>
          </a:p>
          <a:p>
            <a:pPr indent="0" lvl="0" marL="0" rtl="0" algn="ctr">
              <a:lnSpc>
                <a:spcPct val="90000"/>
              </a:lnSpc>
              <a:spcBef>
                <a:spcPts val="0"/>
              </a:spcBef>
              <a:spcAft>
                <a:spcPts val="0"/>
              </a:spcAft>
              <a:buClr>
                <a:schemeClr val="dk1"/>
              </a:buClr>
              <a:buSzPct val="100000"/>
              <a:buFont typeface="Calibri"/>
              <a:buNone/>
            </a:pPr>
            <a:r>
              <a:rPr b="1" lang="en-US" u="sng"/>
              <a:t>播種耶穌種子</a:t>
            </a:r>
            <a:r>
              <a:rPr b="1" lang="en-US" u="sng"/>
              <a:t> </a:t>
            </a:r>
            <a:br>
              <a:rPr b="1" lang="en-US" u="sng"/>
            </a:br>
            <a:br>
              <a:rPr b="1" lang="en-US" u="sng"/>
            </a:br>
            <a:r>
              <a:rPr b="1" lang="en-US" u="sng"/>
              <a:t>Matthew马太福音 13</a:t>
            </a:r>
            <a:br>
              <a:rPr lang="en-US"/>
            </a:b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86" name="Google Shape;86;p1"/>
          <p:cNvPicPr preferRelativeResize="0"/>
          <p:nvPr/>
        </p:nvPicPr>
        <p:blipFill rotWithShape="1">
          <a:blip r:embed="rId3">
            <a:alphaModFix/>
          </a:blip>
          <a:srcRect b="0" l="0" r="0" t="0"/>
          <a:stretch/>
        </p:blipFill>
        <p:spPr>
          <a:xfrm>
            <a:off x="2223971" y="4083459"/>
            <a:ext cx="7587306" cy="26251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0"/>
          <p:cNvSpPr txBox="1"/>
          <p:nvPr>
            <p:ph type="title"/>
          </p:nvPr>
        </p:nvSpPr>
        <p:spPr>
          <a:xfrm>
            <a:off x="648730" y="641993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50" name="Google Shape;150;p10"/>
          <p:cNvSpPr txBox="1"/>
          <p:nvPr>
            <p:ph idx="1" type="body"/>
          </p:nvPr>
        </p:nvSpPr>
        <p:spPr>
          <a:xfrm>
            <a:off x="838200" y="387178"/>
            <a:ext cx="5181600" cy="57897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None/>
            </a:pPr>
            <a:r>
              <a:rPr b="1" lang="en-US" sz="4400"/>
              <a:t>You get to choose </a:t>
            </a:r>
            <a:r>
              <a:rPr b="1" lang="en-US" sz="4400" u="sng"/>
              <a:t>How</a:t>
            </a:r>
            <a:r>
              <a:rPr b="1" lang="en-US" sz="4400"/>
              <a:t> you plant Jesus seeds.</a:t>
            </a:r>
            <a:endParaRPr sz="4400"/>
          </a:p>
          <a:p>
            <a:pPr indent="-228600" lvl="0" marL="228600" rtl="0" algn="l">
              <a:lnSpc>
                <a:spcPct val="90000"/>
              </a:lnSpc>
              <a:spcBef>
                <a:spcPts val="1000"/>
              </a:spcBef>
              <a:spcAft>
                <a:spcPts val="0"/>
              </a:spcAft>
              <a:buClr>
                <a:schemeClr val="dk1"/>
              </a:buClr>
              <a:buSzPts val="3600"/>
              <a:buChar char="•"/>
            </a:pPr>
            <a:r>
              <a:rPr b="1" lang="en-US" sz="3600"/>
              <a:t>HOW YOU PLANT is just as important as WHAT YOU PLANT.</a:t>
            </a:r>
            <a:endParaRPr sz="3600"/>
          </a:p>
          <a:p>
            <a:pPr indent="-50800" lvl="0" marL="228600" rtl="0" algn="l">
              <a:lnSpc>
                <a:spcPct val="90000"/>
              </a:lnSpc>
              <a:spcBef>
                <a:spcPts val="1000"/>
              </a:spcBef>
              <a:spcAft>
                <a:spcPts val="0"/>
              </a:spcAft>
              <a:buClr>
                <a:schemeClr val="dk1"/>
              </a:buClr>
              <a:buSzPts val="2800"/>
              <a:buNone/>
            </a:pPr>
            <a:r>
              <a:t/>
            </a:r>
            <a:endParaRPr/>
          </a:p>
        </p:txBody>
      </p:sp>
      <p:sp>
        <p:nvSpPr>
          <p:cNvPr id="151" name="Google Shape;151;p10"/>
          <p:cNvSpPr txBox="1"/>
          <p:nvPr>
            <p:ph idx="2" type="body"/>
          </p:nvPr>
        </p:nvSpPr>
        <p:spPr>
          <a:xfrm>
            <a:off x="6172200" y="387178"/>
            <a:ext cx="5181600" cy="5789785"/>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None/>
            </a:pPr>
            <a:r>
              <a:rPr lang="en-US" sz="4100"/>
              <a:t>你可以選擇</a:t>
            </a:r>
            <a:r>
              <a:rPr b="1" lang="en-US" sz="4100" u="sng">
                <a:solidFill>
                  <a:srgbClr val="0000FF"/>
                </a:solidFill>
              </a:rPr>
              <a:t>如</a:t>
            </a:r>
            <a:r>
              <a:rPr b="1" lang="en-US" sz="4100" u="sng">
                <a:solidFill>
                  <a:srgbClr val="0000FF"/>
                </a:solidFill>
              </a:rPr>
              <a:t>何</a:t>
            </a:r>
            <a:endParaRPr b="1" sz="4100" u="sng">
              <a:solidFill>
                <a:srgbClr val="0000FF"/>
              </a:solidFill>
            </a:endParaRPr>
          </a:p>
          <a:p>
            <a:pPr indent="0" lvl="0" marL="228600" rtl="0" algn="l">
              <a:lnSpc>
                <a:spcPct val="90000"/>
              </a:lnSpc>
              <a:spcBef>
                <a:spcPts val="0"/>
              </a:spcBef>
              <a:spcAft>
                <a:spcPts val="0"/>
              </a:spcAft>
              <a:buNone/>
            </a:pPr>
            <a:r>
              <a:rPr lang="en-US" sz="4100"/>
              <a:t>播種耶穌的種子。</a:t>
            </a:r>
            <a:endParaRPr sz="4100"/>
          </a:p>
          <a:p>
            <a:pPr indent="-50800" lvl="0" marL="228600" rtl="0" algn="l">
              <a:lnSpc>
                <a:spcPct val="90000"/>
              </a:lnSpc>
              <a:spcBef>
                <a:spcPts val="1000"/>
              </a:spcBef>
              <a:spcAft>
                <a:spcPts val="0"/>
              </a:spcAft>
              <a:buClr>
                <a:schemeClr val="dk1"/>
              </a:buClr>
              <a:buSzPts val="2800"/>
              <a:buNone/>
            </a:pPr>
            <a:r>
              <a:t/>
            </a:r>
            <a:endParaRPr/>
          </a:p>
          <a:p>
            <a:pPr indent="-304800" lvl="0" marL="228600" rtl="0" algn="l">
              <a:lnSpc>
                <a:spcPct val="90000"/>
              </a:lnSpc>
              <a:spcBef>
                <a:spcPts val="1000"/>
              </a:spcBef>
              <a:spcAft>
                <a:spcPts val="0"/>
              </a:spcAft>
              <a:buClr>
                <a:schemeClr val="dk1"/>
              </a:buClr>
              <a:buSzPts val="4000"/>
              <a:buChar char="•"/>
            </a:pPr>
            <a:r>
              <a:rPr lang="en-US" sz="4000"/>
              <a:t>你</a:t>
            </a:r>
            <a:r>
              <a:rPr b="1" lang="en-US" sz="4000">
                <a:solidFill>
                  <a:srgbClr val="FF0000"/>
                </a:solidFill>
              </a:rPr>
              <a:t>如何</a:t>
            </a:r>
            <a:r>
              <a:rPr lang="en-US" sz="4000"/>
              <a:t>種植</a:t>
            </a:r>
            <a:endParaRPr sz="4000"/>
          </a:p>
          <a:p>
            <a:pPr indent="-304800" lvl="0" marL="228600" rtl="0" algn="l">
              <a:lnSpc>
                <a:spcPct val="90000"/>
              </a:lnSpc>
              <a:spcBef>
                <a:spcPts val="1000"/>
              </a:spcBef>
              <a:spcAft>
                <a:spcPts val="0"/>
              </a:spcAft>
              <a:buClr>
                <a:schemeClr val="dk1"/>
              </a:buClr>
              <a:buSzPts val="4000"/>
              <a:buChar char="•"/>
            </a:pPr>
            <a:r>
              <a:rPr lang="en-US" sz="4000"/>
              <a:t>和你種植</a:t>
            </a:r>
            <a:r>
              <a:rPr b="1" lang="en-US" sz="4000">
                <a:solidFill>
                  <a:srgbClr val="6AA84F"/>
                </a:solidFill>
              </a:rPr>
              <a:t>什麼</a:t>
            </a:r>
            <a:r>
              <a:rPr lang="en-US" sz="4000"/>
              <a:t>一樣重要。</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type="title"/>
          </p:nvPr>
        </p:nvSpPr>
        <p:spPr>
          <a:xfrm>
            <a:off x="574589" y="660940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57" name="Google Shape;157;p11"/>
          <p:cNvSpPr txBox="1"/>
          <p:nvPr>
            <p:ph idx="1" type="body"/>
          </p:nvPr>
        </p:nvSpPr>
        <p:spPr>
          <a:xfrm>
            <a:off x="650789" y="285148"/>
            <a:ext cx="5181600" cy="611565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b="1" lang="en-US" sz="4000" u="sng"/>
              <a:t>Methods of Planting Seeds</a:t>
            </a:r>
            <a:endParaRPr sz="4000"/>
          </a:p>
          <a:p>
            <a:pPr indent="-254000" lvl="0" marL="228600" rtl="0" algn="l">
              <a:lnSpc>
                <a:spcPct val="90000"/>
              </a:lnSpc>
              <a:spcBef>
                <a:spcPts val="1000"/>
              </a:spcBef>
              <a:spcAft>
                <a:spcPts val="0"/>
              </a:spcAft>
              <a:buClr>
                <a:schemeClr val="dk1"/>
              </a:buClr>
              <a:buSzPts val="4000"/>
              <a:buChar char="•"/>
            </a:pPr>
            <a:r>
              <a:rPr b="1" lang="en-US" sz="4000"/>
              <a:t>Speaking</a:t>
            </a:r>
            <a:endParaRPr sz="4000"/>
          </a:p>
          <a:p>
            <a:pPr indent="-254000" lvl="0" marL="228600" rtl="0" algn="l">
              <a:lnSpc>
                <a:spcPct val="90000"/>
              </a:lnSpc>
              <a:spcBef>
                <a:spcPts val="1000"/>
              </a:spcBef>
              <a:spcAft>
                <a:spcPts val="0"/>
              </a:spcAft>
              <a:buClr>
                <a:schemeClr val="dk1"/>
              </a:buClr>
              <a:buSzPts val="4000"/>
              <a:buChar char="•"/>
            </a:pPr>
            <a:r>
              <a:rPr b="1" lang="en-US" sz="4000"/>
              <a:t>Action</a:t>
            </a:r>
            <a:endParaRPr sz="4000"/>
          </a:p>
          <a:p>
            <a:pPr indent="-254000" lvl="0" marL="228600" rtl="0" algn="l">
              <a:lnSpc>
                <a:spcPct val="90000"/>
              </a:lnSpc>
              <a:spcBef>
                <a:spcPts val="1000"/>
              </a:spcBef>
              <a:spcAft>
                <a:spcPts val="0"/>
              </a:spcAft>
              <a:buClr>
                <a:schemeClr val="dk1"/>
              </a:buClr>
              <a:buSzPts val="4000"/>
              <a:buChar char="•"/>
            </a:pPr>
            <a:r>
              <a:rPr b="1" lang="en-US" sz="4000"/>
              <a:t>Character</a:t>
            </a:r>
            <a:endParaRPr sz="4000"/>
          </a:p>
          <a:p>
            <a:pPr indent="-254000" lvl="0" marL="228600" rtl="0" algn="l">
              <a:lnSpc>
                <a:spcPct val="90000"/>
              </a:lnSpc>
              <a:spcBef>
                <a:spcPts val="1000"/>
              </a:spcBef>
              <a:spcAft>
                <a:spcPts val="0"/>
              </a:spcAft>
              <a:buClr>
                <a:schemeClr val="dk1"/>
              </a:buClr>
              <a:buSzPts val="4000"/>
              <a:buChar char="•"/>
            </a:pPr>
            <a:r>
              <a:rPr b="1" lang="en-US" sz="4000"/>
              <a:t>Prayer – </a:t>
            </a:r>
            <a:endParaRPr/>
          </a:p>
          <a:p>
            <a:pPr indent="-254000" lvl="0" marL="228600" rtl="0" algn="l">
              <a:lnSpc>
                <a:spcPct val="90000"/>
              </a:lnSpc>
              <a:spcBef>
                <a:spcPts val="1000"/>
              </a:spcBef>
              <a:spcAft>
                <a:spcPts val="0"/>
              </a:spcAft>
              <a:buClr>
                <a:schemeClr val="dk1"/>
              </a:buClr>
              <a:buSzPts val="4000"/>
              <a:buChar char="•"/>
            </a:pPr>
            <a:r>
              <a:rPr b="1" lang="en-US" sz="4000"/>
              <a:t>Encouragement – </a:t>
            </a:r>
            <a:endParaRPr sz="4000"/>
          </a:p>
          <a:p>
            <a:pPr indent="-50800" lvl="0" marL="228600" rtl="0" algn="l">
              <a:lnSpc>
                <a:spcPct val="90000"/>
              </a:lnSpc>
              <a:spcBef>
                <a:spcPts val="1000"/>
              </a:spcBef>
              <a:spcAft>
                <a:spcPts val="0"/>
              </a:spcAft>
              <a:buClr>
                <a:schemeClr val="dk1"/>
              </a:buClr>
              <a:buSzPts val="2800"/>
              <a:buNone/>
            </a:pPr>
            <a:r>
              <a:t/>
            </a:r>
            <a:endParaRPr/>
          </a:p>
        </p:txBody>
      </p:sp>
      <p:sp>
        <p:nvSpPr>
          <p:cNvPr id="158" name="Google Shape;158;p11"/>
          <p:cNvSpPr txBox="1"/>
          <p:nvPr>
            <p:ph idx="2" type="body"/>
          </p:nvPr>
        </p:nvSpPr>
        <p:spPr>
          <a:xfrm>
            <a:off x="6172200" y="285148"/>
            <a:ext cx="5181600" cy="589181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5100"/>
              <a:t>播種方式：</a:t>
            </a:r>
            <a:endParaRPr b="1" sz="5100"/>
          </a:p>
          <a:p>
            <a:pPr indent="-374650" lvl="0" marL="228600" rtl="0" algn="l">
              <a:lnSpc>
                <a:spcPct val="90000"/>
              </a:lnSpc>
              <a:spcBef>
                <a:spcPts val="1000"/>
              </a:spcBef>
              <a:spcAft>
                <a:spcPts val="0"/>
              </a:spcAft>
              <a:buClr>
                <a:schemeClr val="dk1"/>
              </a:buClr>
              <a:buSzPts val="5100"/>
              <a:buChar char="•"/>
            </a:pPr>
            <a:r>
              <a:rPr b="1" lang="en-US" sz="5100"/>
              <a:t>口語、</a:t>
            </a:r>
            <a:endParaRPr b="1" sz="5100"/>
          </a:p>
          <a:p>
            <a:pPr indent="-374650" lvl="0" marL="228600" rtl="0" algn="l">
              <a:lnSpc>
                <a:spcPct val="90000"/>
              </a:lnSpc>
              <a:spcBef>
                <a:spcPts val="1000"/>
              </a:spcBef>
              <a:spcAft>
                <a:spcPts val="0"/>
              </a:spcAft>
              <a:buClr>
                <a:schemeClr val="dk1"/>
              </a:buClr>
              <a:buSzPts val="5100"/>
              <a:buChar char="•"/>
            </a:pPr>
            <a:r>
              <a:rPr b="1" lang="en-US" sz="5100"/>
              <a:t>行動、</a:t>
            </a:r>
            <a:endParaRPr b="1" sz="5100"/>
          </a:p>
          <a:p>
            <a:pPr indent="-374650" lvl="0" marL="228600" rtl="0" algn="l">
              <a:lnSpc>
                <a:spcPct val="90000"/>
              </a:lnSpc>
              <a:spcBef>
                <a:spcPts val="1000"/>
              </a:spcBef>
              <a:spcAft>
                <a:spcPts val="0"/>
              </a:spcAft>
              <a:buClr>
                <a:schemeClr val="dk1"/>
              </a:buClr>
              <a:buSzPts val="5100"/>
              <a:buChar char="•"/>
            </a:pPr>
            <a:r>
              <a:rPr b="1" lang="en-US" sz="5100"/>
              <a:t>品格、</a:t>
            </a:r>
            <a:endParaRPr b="1" sz="5100"/>
          </a:p>
          <a:p>
            <a:pPr indent="-374650" lvl="0" marL="228600" rtl="0" algn="l">
              <a:lnSpc>
                <a:spcPct val="90000"/>
              </a:lnSpc>
              <a:spcBef>
                <a:spcPts val="1000"/>
              </a:spcBef>
              <a:spcAft>
                <a:spcPts val="0"/>
              </a:spcAft>
              <a:buClr>
                <a:schemeClr val="dk1"/>
              </a:buClr>
              <a:buSzPts val="5100"/>
              <a:buChar char="•"/>
            </a:pPr>
            <a:r>
              <a:rPr b="1" lang="en-US" sz="5100"/>
              <a:t>禱告、</a:t>
            </a:r>
            <a:endParaRPr b="1" sz="5100"/>
          </a:p>
          <a:p>
            <a:pPr indent="-374650" lvl="0" marL="228600" rtl="0" algn="l">
              <a:lnSpc>
                <a:spcPct val="90000"/>
              </a:lnSpc>
              <a:spcBef>
                <a:spcPts val="1000"/>
              </a:spcBef>
              <a:spcAft>
                <a:spcPts val="0"/>
              </a:spcAft>
              <a:buClr>
                <a:schemeClr val="dk1"/>
              </a:buClr>
              <a:buSzPts val="5100"/>
              <a:buChar char="•"/>
            </a:pPr>
            <a:r>
              <a:rPr b="1" lang="en-US" sz="5100"/>
              <a:t> 鼓</a:t>
            </a:r>
            <a:r>
              <a:rPr b="1" lang="en-US" sz="5100"/>
              <a:t>勵 </a:t>
            </a:r>
            <a:r>
              <a:rPr b="1" lang="en-US" sz="5100"/>
              <a:t>、</a:t>
            </a:r>
            <a:endParaRPr b="1" sz="5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br>
              <a:rPr lang="en-US"/>
            </a:br>
            <a:endParaRPr/>
          </a:p>
        </p:txBody>
      </p:sp>
      <p:pic>
        <p:nvPicPr>
          <p:cNvPr id="164" name="Google Shape;164;p12"/>
          <p:cNvPicPr preferRelativeResize="0"/>
          <p:nvPr>
            <p:ph idx="1" type="body"/>
          </p:nvPr>
        </p:nvPicPr>
        <p:blipFill rotWithShape="1">
          <a:blip r:embed="rId3">
            <a:alphaModFix/>
          </a:blip>
          <a:srcRect b="0" l="0" r="0" t="0"/>
          <a:stretch/>
        </p:blipFill>
        <p:spPr>
          <a:xfrm>
            <a:off x="3162670" y="103916"/>
            <a:ext cx="5118078" cy="68241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70" name="Google Shape;170;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71" name="Google Shape;171;p13"/>
          <p:cNvPicPr preferRelativeResize="0"/>
          <p:nvPr/>
        </p:nvPicPr>
        <p:blipFill rotWithShape="1">
          <a:blip r:embed="rId3">
            <a:alphaModFix/>
          </a:blip>
          <a:srcRect b="0" l="0" r="0" t="0"/>
          <a:stretch/>
        </p:blipFill>
        <p:spPr>
          <a:xfrm>
            <a:off x="3585518" y="0"/>
            <a:ext cx="5020963" cy="66946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txBox="1"/>
          <p:nvPr>
            <p:ph type="title"/>
          </p:nvPr>
        </p:nvSpPr>
        <p:spPr>
          <a:xfrm>
            <a:off x="926123" y="219807"/>
            <a:ext cx="10515600" cy="288387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Calibri"/>
              <a:buNone/>
            </a:pPr>
            <a:r>
              <a:rPr b="1" lang="en-US" sz="4800" u="sng"/>
              <a:t>You plant Jesus seeds because someone planted Jesus seeds in you. 你種下耶穌的種子，是因為有人在你心裡種下了耶穌的種子。</a:t>
            </a:r>
            <a:endParaRPr sz="4800"/>
          </a:p>
        </p:txBody>
      </p:sp>
      <p:sp>
        <p:nvSpPr>
          <p:cNvPr id="177" name="Google Shape;177;p14"/>
          <p:cNvSpPr txBox="1"/>
          <p:nvPr>
            <p:ph idx="1" type="body"/>
          </p:nvPr>
        </p:nvSpPr>
        <p:spPr>
          <a:xfrm>
            <a:off x="838200" y="3217985"/>
            <a:ext cx="5404338" cy="295897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b="1" lang="en-US"/>
              <a:t>Alan Alagata.</a:t>
            </a:r>
            <a:endParaRPr/>
          </a:p>
          <a:p>
            <a:pPr indent="-228600" lvl="0" marL="228600" rtl="0" algn="l">
              <a:lnSpc>
                <a:spcPct val="90000"/>
              </a:lnSpc>
              <a:spcBef>
                <a:spcPts val="1000"/>
              </a:spcBef>
              <a:spcAft>
                <a:spcPts val="0"/>
              </a:spcAft>
              <a:buClr>
                <a:schemeClr val="dk1"/>
              </a:buClr>
              <a:buSzPts val="2800"/>
              <a:buChar char="•"/>
            </a:pPr>
            <a:r>
              <a:rPr i="1" lang="en-US"/>
              <a:t>1 Timothy 4:12  … set an example for the believers in speech, in conduct, in love, in faith and in purity. </a:t>
            </a:r>
            <a:r>
              <a:rPr b="1" baseline="30000" lang="en-US"/>
              <a:t>12 </a:t>
            </a:r>
            <a:r>
              <a:rPr lang="en-US"/>
              <a:t>不 可 叫 人 小 看 你 年 輕 ， 總 要 在 言 語 、 行 為 、 愛 心 、 信 心 、 清 潔 上 ， 都 作 信 徒 的 榜 樣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78" name="Google Shape;178;p14"/>
          <p:cNvPicPr preferRelativeResize="0"/>
          <p:nvPr/>
        </p:nvPicPr>
        <p:blipFill rotWithShape="1">
          <a:blip r:embed="rId3">
            <a:alphaModFix/>
          </a:blip>
          <a:srcRect b="0" l="0" r="0" t="0"/>
          <a:stretch/>
        </p:blipFill>
        <p:spPr>
          <a:xfrm rot="5400000">
            <a:off x="7235857" y="2669072"/>
            <a:ext cx="4697831" cy="35380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sz="6000"/>
              <a:t>Planting Jesus Seeds &amp; Vacation</a:t>
            </a:r>
            <a:endParaRPr sz="6000"/>
          </a:p>
        </p:txBody>
      </p:sp>
      <p:sp>
        <p:nvSpPr>
          <p:cNvPr id="184" name="Google Shape;18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Cian and Xina.</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85" name="Google Shape;185;p15"/>
          <p:cNvPicPr preferRelativeResize="0"/>
          <p:nvPr/>
        </p:nvPicPr>
        <p:blipFill rotWithShape="1">
          <a:blip r:embed="rId3">
            <a:alphaModFix/>
          </a:blip>
          <a:srcRect b="0" l="0" r="0" t="0"/>
          <a:stretch/>
        </p:blipFill>
        <p:spPr>
          <a:xfrm>
            <a:off x="98854" y="1604963"/>
            <a:ext cx="6096000" cy="4572000"/>
          </a:xfrm>
          <a:prstGeom prst="rect">
            <a:avLst/>
          </a:prstGeom>
          <a:noFill/>
          <a:ln>
            <a:noFill/>
          </a:ln>
        </p:spPr>
      </p:pic>
      <p:pic>
        <p:nvPicPr>
          <p:cNvPr id="186" name="Google Shape;186;p15"/>
          <p:cNvPicPr preferRelativeResize="0"/>
          <p:nvPr/>
        </p:nvPicPr>
        <p:blipFill rotWithShape="1">
          <a:blip r:embed="rId4">
            <a:alphaModFix/>
          </a:blip>
          <a:srcRect b="0" l="0" r="0" t="0"/>
          <a:stretch/>
        </p:blipFill>
        <p:spPr>
          <a:xfrm>
            <a:off x="6096000" y="1604963"/>
            <a:ext cx="6096000" cy="457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2" name="Google Shape;192;p16"/>
          <p:cNvSpPr txBox="1"/>
          <p:nvPr>
            <p:ph idx="1" type="body"/>
          </p:nvPr>
        </p:nvSpPr>
        <p:spPr>
          <a:xfrm>
            <a:off x="838200" y="1825625"/>
            <a:ext cx="3882081"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Moving 2 houses</a:t>
            </a:r>
            <a:endParaRPr/>
          </a:p>
        </p:txBody>
      </p:sp>
      <p:pic>
        <p:nvPicPr>
          <p:cNvPr id="193" name="Google Shape;193;p16"/>
          <p:cNvPicPr preferRelativeResize="0"/>
          <p:nvPr/>
        </p:nvPicPr>
        <p:blipFill rotWithShape="1">
          <a:blip r:embed="rId3">
            <a:alphaModFix/>
          </a:blip>
          <a:srcRect b="0" l="0" r="0" t="0"/>
          <a:stretch/>
        </p:blipFill>
        <p:spPr>
          <a:xfrm>
            <a:off x="4805403" y="950011"/>
            <a:ext cx="7175157" cy="53813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7"/>
          <p:cNvSpPr txBox="1"/>
          <p:nvPr>
            <p:ph type="title"/>
          </p:nvPr>
        </p:nvSpPr>
        <p:spPr>
          <a:xfrm>
            <a:off x="656968" y="660116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9" name="Google Shape;199;p17"/>
          <p:cNvSpPr txBox="1"/>
          <p:nvPr>
            <p:ph idx="1" type="body"/>
          </p:nvPr>
        </p:nvSpPr>
        <p:spPr>
          <a:xfrm>
            <a:off x="838200" y="387178"/>
            <a:ext cx="5181600" cy="5789785"/>
          </a:xfrm>
          <a:prstGeom prst="rect">
            <a:avLst/>
          </a:prstGeom>
          <a:noFill/>
          <a:ln>
            <a:noFill/>
          </a:ln>
        </p:spPr>
        <p:txBody>
          <a:bodyPr anchorCtr="0" anchor="t" bIns="45700" lIns="91425" spcFirstLastPara="1" rIns="91425" wrap="square" tIns="45700">
            <a:normAutofit/>
          </a:bodyPr>
          <a:lstStyle/>
          <a:p>
            <a:pPr indent="-279400" lvl="0" marL="228600" rtl="0" algn="l">
              <a:lnSpc>
                <a:spcPct val="90000"/>
              </a:lnSpc>
              <a:spcBef>
                <a:spcPts val="0"/>
              </a:spcBef>
              <a:spcAft>
                <a:spcPts val="0"/>
              </a:spcAft>
              <a:buClr>
                <a:schemeClr val="dk1"/>
              </a:buClr>
              <a:buSzPts val="4400"/>
              <a:buChar char="•"/>
            </a:pPr>
            <a:r>
              <a:rPr b="1" lang="en-US" sz="4400"/>
              <a:t>STOP LIVING YOUR JESUS LIFE LIKE YOU ARE ON VACATION.</a:t>
            </a:r>
            <a:endParaRPr sz="4400"/>
          </a:p>
          <a:p>
            <a:pPr indent="-279400" lvl="0" marL="228600" rtl="0" algn="l">
              <a:lnSpc>
                <a:spcPct val="90000"/>
              </a:lnSpc>
              <a:spcBef>
                <a:spcPts val="1000"/>
              </a:spcBef>
              <a:spcAft>
                <a:spcPts val="0"/>
              </a:spcAft>
              <a:buClr>
                <a:schemeClr val="dk1"/>
              </a:buClr>
              <a:buSzPts val="4400"/>
              <a:buChar char="•"/>
            </a:pPr>
            <a:r>
              <a:rPr b="1" lang="en-US" sz="4400"/>
              <a:t>PLANT JESUS SEEDS ON VACATION, AT HOME, AT WORK, AT ALL TIMES</a:t>
            </a:r>
            <a:r>
              <a:rPr b="1" lang="en-US" sz="3200"/>
              <a:t>.</a:t>
            </a:r>
            <a:endParaRPr sz="3200"/>
          </a:p>
          <a:p>
            <a:pPr indent="-50800" lvl="0" marL="228600" rtl="0" algn="l">
              <a:lnSpc>
                <a:spcPct val="90000"/>
              </a:lnSpc>
              <a:spcBef>
                <a:spcPts val="1000"/>
              </a:spcBef>
              <a:spcAft>
                <a:spcPts val="0"/>
              </a:spcAft>
              <a:buClr>
                <a:schemeClr val="dk1"/>
              </a:buClr>
              <a:buSzPts val="2800"/>
              <a:buNone/>
            </a:pPr>
            <a:r>
              <a:t/>
            </a:r>
            <a:endParaRPr/>
          </a:p>
        </p:txBody>
      </p:sp>
      <p:sp>
        <p:nvSpPr>
          <p:cNvPr id="200" name="Google Shape;200;p17"/>
          <p:cNvSpPr txBox="1"/>
          <p:nvPr>
            <p:ph idx="2" type="body"/>
          </p:nvPr>
        </p:nvSpPr>
        <p:spPr>
          <a:xfrm>
            <a:off x="6172200" y="387178"/>
            <a:ext cx="5181600" cy="5789785"/>
          </a:xfrm>
          <a:prstGeom prst="rect">
            <a:avLst/>
          </a:prstGeom>
          <a:noFill/>
          <a:ln>
            <a:noFill/>
          </a:ln>
        </p:spPr>
        <p:txBody>
          <a:bodyPr anchorCtr="0" anchor="t" bIns="45700" lIns="91425" spcFirstLastPara="1" rIns="91425" wrap="square" tIns="45700">
            <a:normAutofit/>
          </a:bodyPr>
          <a:lstStyle/>
          <a:p>
            <a:pPr indent="-304800" lvl="0" marL="228600" rtl="0" algn="l">
              <a:lnSpc>
                <a:spcPct val="90000"/>
              </a:lnSpc>
              <a:spcBef>
                <a:spcPts val="0"/>
              </a:spcBef>
              <a:spcAft>
                <a:spcPts val="0"/>
              </a:spcAft>
              <a:buClr>
                <a:schemeClr val="dk1"/>
              </a:buClr>
              <a:buSzPts val="4000"/>
              <a:buChar char="•"/>
            </a:pPr>
            <a:r>
              <a:rPr b="1" lang="en-US" sz="4000"/>
              <a:t>不要再像度假一樣過著耶穌的生活。</a:t>
            </a:r>
            <a:endParaRPr b="1" sz="4000"/>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228600" lvl="0" marL="228600" rtl="0" algn="l">
              <a:lnSpc>
                <a:spcPct val="90000"/>
              </a:lnSpc>
              <a:spcBef>
                <a:spcPts val="0"/>
              </a:spcBef>
              <a:spcAft>
                <a:spcPts val="0"/>
              </a:spcAft>
              <a:buClr>
                <a:schemeClr val="dk1"/>
              </a:buClr>
              <a:buSzPts val="2800"/>
              <a:buChar char="•"/>
            </a:pPr>
            <a:r>
              <a:rPr b="1" lang="en-US" sz="3800"/>
              <a:t>在度假、在家、在工作中，</a:t>
            </a:r>
            <a:endParaRPr b="1" sz="3800"/>
          </a:p>
          <a:p>
            <a:pPr indent="0" lvl="0" marL="228600" rtl="0" algn="l">
              <a:lnSpc>
                <a:spcPct val="90000"/>
              </a:lnSpc>
              <a:spcBef>
                <a:spcPts val="0"/>
              </a:spcBef>
              <a:spcAft>
                <a:spcPts val="0"/>
              </a:spcAft>
              <a:buNone/>
            </a:pPr>
            <a:r>
              <a:rPr b="1" lang="en-US" sz="3800"/>
              <a:t>任何時候都種下耶穌的種</a:t>
            </a:r>
            <a:r>
              <a:rPr lang="en-US"/>
              <a:t>子。</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ph type="title"/>
          </p:nvPr>
        </p:nvSpPr>
        <p:spPr>
          <a:xfrm>
            <a:off x="914400" y="655174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06" name="Google Shape;206;p18"/>
          <p:cNvSpPr txBox="1"/>
          <p:nvPr>
            <p:ph idx="1" type="body"/>
          </p:nvPr>
        </p:nvSpPr>
        <p:spPr>
          <a:xfrm>
            <a:off x="838200" y="263611"/>
            <a:ext cx="5181600" cy="59133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None/>
            </a:pPr>
            <a:r>
              <a:rPr b="1" lang="en-US" sz="4400"/>
              <a:t>Watch over the Jesus seed planted in You.</a:t>
            </a:r>
            <a:endParaRPr sz="4400"/>
          </a:p>
          <a:p>
            <a:pPr indent="0" lvl="0" marL="0" rtl="0" algn="l">
              <a:lnSpc>
                <a:spcPct val="90000"/>
              </a:lnSpc>
              <a:spcBef>
                <a:spcPts val="1000"/>
              </a:spcBef>
              <a:spcAft>
                <a:spcPts val="0"/>
              </a:spcAft>
              <a:buClr>
                <a:schemeClr val="dk1"/>
              </a:buClr>
              <a:buSzPts val="3600"/>
              <a:buNone/>
            </a:pPr>
            <a:r>
              <a:rPr b="1" lang="en-US" sz="3600"/>
              <a:t>1.) Hard Heart </a:t>
            </a:r>
            <a:endParaRPr/>
          </a:p>
          <a:p>
            <a:pPr indent="0" lvl="0" marL="0" rtl="0" algn="l">
              <a:lnSpc>
                <a:spcPct val="90000"/>
              </a:lnSpc>
              <a:spcBef>
                <a:spcPts val="1000"/>
              </a:spcBef>
              <a:spcAft>
                <a:spcPts val="0"/>
              </a:spcAft>
              <a:buClr>
                <a:schemeClr val="dk1"/>
              </a:buClr>
              <a:buSzPts val="3600"/>
              <a:buNone/>
            </a:pPr>
            <a:r>
              <a:rPr b="1" lang="en-US" sz="3600"/>
              <a:t>2.) Comfortable Heart </a:t>
            </a:r>
            <a:endParaRPr/>
          </a:p>
          <a:p>
            <a:pPr indent="0" lvl="0" marL="0" rtl="0" algn="l">
              <a:lnSpc>
                <a:spcPct val="90000"/>
              </a:lnSpc>
              <a:spcBef>
                <a:spcPts val="1000"/>
              </a:spcBef>
              <a:spcAft>
                <a:spcPts val="0"/>
              </a:spcAft>
              <a:buClr>
                <a:schemeClr val="dk1"/>
              </a:buClr>
              <a:buSzPts val="3600"/>
              <a:buNone/>
            </a:pPr>
            <a:r>
              <a:rPr b="1" lang="en-US" sz="3600"/>
              <a:t>3.) Love the World &amp; Wealth Heart</a:t>
            </a:r>
            <a:r>
              <a:rPr lang="en-US" sz="3600"/>
              <a:t> </a:t>
            </a:r>
            <a:endParaRPr/>
          </a:p>
          <a:p>
            <a:pPr indent="0" lvl="0" marL="0" rtl="0" algn="l">
              <a:lnSpc>
                <a:spcPct val="90000"/>
              </a:lnSpc>
              <a:spcBef>
                <a:spcPts val="1000"/>
              </a:spcBef>
              <a:spcAft>
                <a:spcPts val="0"/>
              </a:spcAft>
              <a:buClr>
                <a:schemeClr val="dk1"/>
              </a:buClr>
              <a:buSzPts val="3600"/>
              <a:buNone/>
            </a:pPr>
            <a:r>
              <a:rPr b="1" lang="en-US" sz="3600"/>
              <a:t>4.) Soft Receiving Heart</a:t>
            </a:r>
            <a:endParaRPr sz="3600"/>
          </a:p>
          <a:p>
            <a:pPr indent="-50800" lvl="0" marL="228600" rtl="0" algn="l">
              <a:lnSpc>
                <a:spcPct val="90000"/>
              </a:lnSpc>
              <a:spcBef>
                <a:spcPts val="1000"/>
              </a:spcBef>
              <a:spcAft>
                <a:spcPts val="0"/>
              </a:spcAft>
              <a:buClr>
                <a:schemeClr val="dk1"/>
              </a:buClr>
              <a:buSzPts val="2800"/>
              <a:buNone/>
            </a:pPr>
            <a:r>
              <a:t/>
            </a:r>
            <a:endParaRPr/>
          </a:p>
        </p:txBody>
      </p:sp>
      <p:sp>
        <p:nvSpPr>
          <p:cNvPr id="207" name="Google Shape;207;p18"/>
          <p:cNvSpPr txBox="1"/>
          <p:nvPr>
            <p:ph idx="2" type="body"/>
          </p:nvPr>
        </p:nvSpPr>
        <p:spPr>
          <a:xfrm>
            <a:off x="6172200" y="263611"/>
            <a:ext cx="5181600" cy="59133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看顧耶穌種在你裡面的種子。</a:t>
            </a:r>
            <a:endParaRPr/>
          </a:p>
          <a:p>
            <a:pPr indent="0" lvl="0" marL="0" rtl="0" algn="l">
              <a:lnSpc>
                <a:spcPct val="90000"/>
              </a:lnSpc>
              <a:spcBef>
                <a:spcPts val="1000"/>
              </a:spcBef>
              <a:spcAft>
                <a:spcPts val="0"/>
              </a:spcAft>
              <a:buClr>
                <a:schemeClr val="dk1"/>
              </a:buClr>
              <a:buSzPts val="2800"/>
              <a:buNone/>
            </a:pPr>
            <a:r>
              <a:rPr lang="en-US"/>
              <a:t>1.） </a:t>
            </a:r>
            <a:r>
              <a:rPr lang="en-US"/>
              <a:t>刚硬的</a:t>
            </a:r>
            <a:r>
              <a:rPr lang="en-US"/>
              <a:t>心</a:t>
            </a:r>
            <a:endParaRPr/>
          </a:p>
          <a:p>
            <a:pPr indent="0" lvl="0" marL="0" rtl="0" algn="l">
              <a:lnSpc>
                <a:spcPct val="90000"/>
              </a:lnSpc>
              <a:spcBef>
                <a:spcPts val="1000"/>
              </a:spcBef>
              <a:spcAft>
                <a:spcPts val="0"/>
              </a:spcAft>
              <a:buClr>
                <a:schemeClr val="dk1"/>
              </a:buClr>
              <a:buSzPts val="2800"/>
              <a:buNone/>
            </a:pPr>
            <a:r>
              <a:rPr lang="en-US"/>
              <a:t>2.）舒適的心 </a:t>
            </a:r>
            <a:endParaRPr/>
          </a:p>
          <a:p>
            <a:pPr indent="0" lvl="0" marL="0" rtl="0" algn="l">
              <a:lnSpc>
                <a:spcPct val="90000"/>
              </a:lnSpc>
              <a:spcBef>
                <a:spcPts val="1000"/>
              </a:spcBef>
              <a:spcAft>
                <a:spcPts val="0"/>
              </a:spcAft>
              <a:buClr>
                <a:schemeClr val="dk1"/>
              </a:buClr>
              <a:buSzPts val="2800"/>
              <a:buNone/>
            </a:pPr>
            <a:r>
              <a:rPr lang="en-US"/>
              <a:t>3.）愛世界與財富之心 </a:t>
            </a:r>
            <a:endParaRPr/>
          </a:p>
          <a:p>
            <a:pPr indent="0" lvl="0" marL="0" rtl="0" algn="l">
              <a:lnSpc>
                <a:spcPct val="90000"/>
              </a:lnSpc>
              <a:spcBef>
                <a:spcPts val="1000"/>
              </a:spcBef>
              <a:spcAft>
                <a:spcPts val="0"/>
              </a:spcAft>
              <a:buClr>
                <a:schemeClr val="dk1"/>
              </a:buClr>
              <a:buSzPts val="2800"/>
              <a:buNone/>
            </a:pPr>
            <a:r>
              <a:rPr lang="en-US"/>
              <a:t>4.）柔軟的接收心</a:t>
            </a:r>
            <a:endParaRPr/>
          </a:p>
        </p:txBody>
      </p:sp>
      <p:pic>
        <p:nvPicPr>
          <p:cNvPr id="208" name="Google Shape;208;p18"/>
          <p:cNvPicPr preferRelativeResize="0"/>
          <p:nvPr/>
        </p:nvPicPr>
        <p:blipFill rotWithShape="1">
          <a:blip r:embed="rId3">
            <a:alphaModFix/>
          </a:blip>
          <a:srcRect b="0" l="0" r="0" t="0"/>
          <a:stretch/>
        </p:blipFill>
        <p:spPr>
          <a:xfrm>
            <a:off x="4458054" y="4782747"/>
            <a:ext cx="2692390" cy="19253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txBox="1"/>
          <p:nvPr>
            <p:ph type="title"/>
          </p:nvPr>
        </p:nvSpPr>
        <p:spPr>
          <a:xfrm>
            <a:off x="556846" y="6370272"/>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Calibri"/>
              <a:buNone/>
            </a:pPr>
            <a:r>
              <a:t/>
            </a:r>
            <a:endParaRPr sz="5400"/>
          </a:p>
        </p:txBody>
      </p:sp>
      <p:sp>
        <p:nvSpPr>
          <p:cNvPr id="214" name="Google Shape;214;p19"/>
          <p:cNvSpPr txBox="1"/>
          <p:nvPr>
            <p:ph idx="1" type="body"/>
          </p:nvPr>
        </p:nvSpPr>
        <p:spPr>
          <a:xfrm>
            <a:off x="1011116" y="1207233"/>
            <a:ext cx="10515600" cy="4351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None/>
            </a:pPr>
            <a:r>
              <a:rPr b="1" lang="en-US" sz="4400"/>
              <a:t>KEEP PLANTING JESUS SEEDS… IT MAKES A DIFFERENCE.</a:t>
            </a:r>
            <a:endParaRPr/>
          </a:p>
          <a:p>
            <a:pPr indent="0" lvl="0" marL="0" rtl="0" algn="ctr">
              <a:lnSpc>
                <a:spcPct val="90000"/>
              </a:lnSpc>
              <a:spcBef>
                <a:spcPts val="1000"/>
              </a:spcBef>
              <a:spcAft>
                <a:spcPts val="0"/>
              </a:spcAft>
              <a:buClr>
                <a:schemeClr val="dk1"/>
              </a:buClr>
              <a:buSzPts val="4400"/>
              <a:buNone/>
            </a:pPr>
            <a:r>
              <a:rPr b="1" lang="en-US" sz="4400"/>
              <a:t>繼續种下耶穌的种子...</a:t>
            </a:r>
            <a:r>
              <a:rPr b="1" lang="en-US" sz="4400"/>
              <a:t>信靠神會在人的生命中成就我們</a:t>
            </a:r>
            <a:r>
              <a:rPr b="1" lang="en-US" sz="4400"/>
              <a:t>意</a:t>
            </a:r>
            <a:r>
              <a:rPr b="1" lang="en-US" sz="4400"/>
              <a:t>想不到的改變</a:t>
            </a:r>
            <a:r>
              <a:rPr b="1" lang="en-US" sz="4400"/>
              <a:t>。</a:t>
            </a:r>
            <a:endParaRPr b="1" sz="4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Dad Joke</a:t>
            </a:r>
            <a:endParaRPr/>
          </a:p>
        </p:txBody>
      </p:sp>
      <p:sp>
        <p:nvSpPr>
          <p:cNvPr id="92" name="Google Shape;92;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None/>
            </a:pPr>
            <a:r>
              <a:rPr lang="en-US" sz="4400"/>
              <a:t>I HAVE A FEAR OF SPEED BUMPS – </a:t>
            </a:r>
            <a:endParaRPr sz="4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4400"/>
              <a:buNone/>
            </a:pPr>
            <a:r>
              <a:rPr lang="en-US" sz="4400"/>
              <a:t>I AM SLOWLY GETTING OVER IT.</a:t>
            </a:r>
            <a:endParaRPr/>
          </a:p>
        </p:txBody>
      </p:sp>
      <p:pic>
        <p:nvPicPr>
          <p:cNvPr id="93" name="Google Shape;93;p2"/>
          <p:cNvPicPr preferRelativeResize="0"/>
          <p:nvPr/>
        </p:nvPicPr>
        <p:blipFill rotWithShape="1">
          <a:blip r:embed="rId3">
            <a:alphaModFix/>
          </a:blip>
          <a:srcRect b="0" l="0" r="0" t="0"/>
          <a:stretch/>
        </p:blipFill>
        <p:spPr>
          <a:xfrm>
            <a:off x="5934332" y="3811579"/>
            <a:ext cx="5419468" cy="30415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574589" y="657645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9" name="Google Shape;99;p3"/>
          <p:cNvSpPr txBox="1"/>
          <p:nvPr>
            <p:ph idx="1" type="body"/>
          </p:nvPr>
        </p:nvSpPr>
        <p:spPr>
          <a:xfrm>
            <a:off x="838200" y="387178"/>
            <a:ext cx="5181600" cy="57897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u="sng"/>
              <a:t>Matthew 13:3-8, 18-23</a:t>
            </a:r>
            <a:endParaRPr u="sng"/>
          </a:p>
          <a:p>
            <a:pPr indent="0" lvl="0" marL="0" rtl="0" algn="l">
              <a:lnSpc>
                <a:spcPct val="90000"/>
              </a:lnSpc>
              <a:spcBef>
                <a:spcPts val="1000"/>
              </a:spcBef>
              <a:spcAft>
                <a:spcPts val="0"/>
              </a:spcAft>
              <a:buClr>
                <a:schemeClr val="dk1"/>
              </a:buClr>
              <a:buSzPts val="2800"/>
              <a:buNone/>
            </a:pPr>
            <a:r>
              <a:rPr b="1" lang="en-US"/>
              <a:t>3 Then he told them many things in parables, saying: “A farmer went out to sow his seed. 4 As he was scattering the seed, some fell along the path, and the birds came and ate it up.</a:t>
            </a:r>
            <a:endParaRPr/>
          </a:p>
        </p:txBody>
      </p:sp>
      <p:sp>
        <p:nvSpPr>
          <p:cNvPr id="100" name="Google Shape;100;p3"/>
          <p:cNvSpPr txBox="1"/>
          <p:nvPr/>
        </p:nvSpPr>
        <p:spPr>
          <a:xfrm>
            <a:off x="7040075" y="288275"/>
            <a:ext cx="4566900" cy="47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highlight>
                  <a:srgbClr val="FFFFFF"/>
                </a:highlight>
                <a:latin typeface="Roboto"/>
                <a:ea typeface="Roboto"/>
                <a:cs typeface="Roboto"/>
                <a:sym typeface="Roboto"/>
              </a:rPr>
              <a:t>马太福音13:3-8，18-23</a:t>
            </a:r>
            <a:endParaRPr b="1" sz="3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sz="27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b="1" lang="en-US" sz="3500">
                <a:solidFill>
                  <a:schemeClr val="dk1"/>
                </a:solidFill>
                <a:highlight>
                  <a:srgbClr val="FFFFFF"/>
                </a:highlight>
                <a:latin typeface="Roboto"/>
                <a:ea typeface="Roboto"/>
                <a:cs typeface="Roboto"/>
                <a:sym typeface="Roboto"/>
              </a:rPr>
              <a:t>3 </a:t>
            </a:r>
            <a:r>
              <a:rPr lang="en-US" sz="3500">
                <a:solidFill>
                  <a:schemeClr val="dk1"/>
                </a:solidFill>
                <a:highlight>
                  <a:srgbClr val="FFFFFF"/>
                </a:highlight>
                <a:latin typeface="Roboto"/>
                <a:ea typeface="Roboto"/>
                <a:cs typeface="Roboto"/>
                <a:sym typeface="Roboto"/>
              </a:rPr>
              <a:t>他用比喻对众人讲了许多事，说：“有一个撒种的出去撒种。 </a:t>
            </a:r>
            <a:r>
              <a:rPr b="1" lang="en-US" sz="3500">
                <a:solidFill>
                  <a:schemeClr val="dk1"/>
                </a:solidFill>
                <a:highlight>
                  <a:srgbClr val="FFFFFF"/>
                </a:highlight>
                <a:latin typeface="Roboto"/>
                <a:ea typeface="Roboto"/>
                <a:cs typeface="Roboto"/>
                <a:sym typeface="Roboto"/>
              </a:rPr>
              <a:t>4 </a:t>
            </a:r>
            <a:r>
              <a:rPr lang="en-US" sz="3500">
                <a:solidFill>
                  <a:schemeClr val="dk1"/>
                </a:solidFill>
                <a:highlight>
                  <a:srgbClr val="FFFFFF"/>
                </a:highlight>
                <a:latin typeface="Roboto"/>
                <a:ea typeface="Roboto"/>
                <a:cs typeface="Roboto"/>
                <a:sym typeface="Roboto"/>
              </a:rPr>
              <a:t>撒的时候，有的落在路旁，小鸟飞来就吃掉了。</a:t>
            </a:r>
            <a:r>
              <a:rPr lang="en-US" sz="2700">
                <a:solidFill>
                  <a:schemeClr val="dk1"/>
                </a:solidFill>
                <a:highlight>
                  <a:srgbClr val="FFFFFF"/>
                </a:highlight>
                <a:latin typeface="Roboto"/>
                <a:ea typeface="Roboto"/>
                <a:cs typeface="Roboto"/>
                <a:sym typeface="Roboto"/>
              </a:rPr>
              <a:t> </a:t>
            </a:r>
            <a:endParaRPr sz="43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title"/>
          </p:nvPr>
        </p:nvSpPr>
        <p:spPr>
          <a:xfrm>
            <a:off x="500449" y="660116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6" name="Google Shape;106;p4"/>
          <p:cNvSpPr txBox="1"/>
          <p:nvPr>
            <p:ph idx="1" type="body"/>
          </p:nvPr>
        </p:nvSpPr>
        <p:spPr>
          <a:xfrm>
            <a:off x="838200" y="494270"/>
            <a:ext cx="5181600" cy="568269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b="1" lang="en-US"/>
              <a:t>5 Some fell on rocky places, where it did not have much soil. It sprang up quickly, because the soil was shallow. 6 But when the sun came up, the plants were scorched, and they withered because they had no root. 7 Other seed fell among thorns, which grew up and choked the plants. 8 Still other seed fell on good soil, where it produced a crop—a hundred, sixty or thirty times what was sown.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07" name="Google Shape;107;p4"/>
          <p:cNvSpPr txBox="1"/>
          <p:nvPr/>
        </p:nvSpPr>
        <p:spPr>
          <a:xfrm>
            <a:off x="7018200" y="591725"/>
            <a:ext cx="4172400" cy="509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2900">
                <a:solidFill>
                  <a:schemeClr val="dk1"/>
                </a:solidFill>
                <a:highlight>
                  <a:srgbClr val="FFFFFF"/>
                </a:highlight>
                <a:latin typeface="Roboto"/>
                <a:ea typeface="Roboto"/>
                <a:cs typeface="Roboto"/>
                <a:sym typeface="Roboto"/>
              </a:rPr>
              <a:t>5 </a:t>
            </a:r>
            <a:r>
              <a:rPr lang="en-US" sz="2900">
                <a:solidFill>
                  <a:schemeClr val="dk1"/>
                </a:solidFill>
                <a:highlight>
                  <a:srgbClr val="FFFFFF"/>
                </a:highlight>
                <a:latin typeface="Roboto"/>
                <a:ea typeface="Roboto"/>
                <a:cs typeface="Roboto"/>
                <a:sym typeface="Roboto"/>
              </a:rPr>
              <a:t>有的落在泥土不多的石地上，因为泥土不深，很快就长起来。 </a:t>
            </a:r>
            <a:r>
              <a:rPr b="1" lang="en-US" sz="2900">
                <a:solidFill>
                  <a:schemeClr val="dk1"/>
                </a:solidFill>
                <a:highlight>
                  <a:srgbClr val="FFFFFF"/>
                </a:highlight>
                <a:latin typeface="Roboto"/>
                <a:ea typeface="Roboto"/>
                <a:cs typeface="Roboto"/>
                <a:sym typeface="Roboto"/>
              </a:rPr>
              <a:t>6 </a:t>
            </a:r>
            <a:r>
              <a:rPr lang="en-US" sz="2900">
                <a:solidFill>
                  <a:schemeClr val="dk1"/>
                </a:solidFill>
                <a:highlight>
                  <a:srgbClr val="FFFFFF"/>
                </a:highlight>
                <a:latin typeface="Roboto"/>
                <a:ea typeface="Roboto"/>
                <a:cs typeface="Roboto"/>
                <a:sym typeface="Roboto"/>
              </a:rPr>
              <a:t>但太阳一出来，就把它晒干，又因为没有根就枯萎了。 </a:t>
            </a:r>
            <a:r>
              <a:rPr b="1" lang="en-US" sz="2900">
                <a:solidFill>
                  <a:schemeClr val="dk1"/>
                </a:solidFill>
                <a:highlight>
                  <a:srgbClr val="FFFFFF"/>
                </a:highlight>
                <a:latin typeface="Roboto"/>
                <a:ea typeface="Roboto"/>
                <a:cs typeface="Roboto"/>
                <a:sym typeface="Roboto"/>
              </a:rPr>
              <a:t>7 </a:t>
            </a:r>
            <a:r>
              <a:rPr lang="en-US" sz="2900">
                <a:solidFill>
                  <a:schemeClr val="dk1"/>
                </a:solidFill>
                <a:highlight>
                  <a:srgbClr val="FFFFFF"/>
                </a:highlight>
                <a:latin typeface="Roboto"/>
                <a:ea typeface="Roboto"/>
                <a:cs typeface="Roboto"/>
                <a:sym typeface="Roboto"/>
              </a:rPr>
              <a:t>有的落在荆棘里，荆棘长大了，就把它挤住。 </a:t>
            </a:r>
            <a:r>
              <a:rPr b="1" lang="en-US" sz="2900">
                <a:solidFill>
                  <a:schemeClr val="dk1"/>
                </a:solidFill>
                <a:highlight>
                  <a:srgbClr val="FFFFFF"/>
                </a:highlight>
                <a:latin typeface="Roboto"/>
                <a:ea typeface="Roboto"/>
                <a:cs typeface="Roboto"/>
                <a:sym typeface="Roboto"/>
              </a:rPr>
              <a:t>8 </a:t>
            </a:r>
            <a:r>
              <a:rPr lang="en-US" sz="2900">
                <a:solidFill>
                  <a:schemeClr val="dk1"/>
                </a:solidFill>
                <a:highlight>
                  <a:srgbClr val="FFFFFF"/>
                </a:highlight>
                <a:latin typeface="Roboto"/>
                <a:ea typeface="Roboto"/>
                <a:cs typeface="Roboto"/>
                <a:sym typeface="Roboto"/>
              </a:rPr>
              <a:t>有的落在好土里，结出果实，有一百倍的，有六十倍的，有三十倍的。</a:t>
            </a:r>
            <a:endParaRPr sz="37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541637" y="655174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13" name="Google Shape;113;p5"/>
          <p:cNvSpPr txBox="1"/>
          <p:nvPr>
            <p:ph idx="1" type="body"/>
          </p:nvPr>
        </p:nvSpPr>
        <p:spPr>
          <a:xfrm>
            <a:off x="838200" y="387178"/>
            <a:ext cx="5181600" cy="578978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b="1" lang="en-US"/>
              <a:t>18 “Listen then to what the parable of the sower means: 19 When anyone hears the message about the kingdom and does not understand it, the evil one comes and snatches away what was sown in their heart. This is the seed sown along the path. 20 The seed falling on rocky ground refers to someone who hears the word and at once receives it with joy. 21 But since they have no root, they last only a short time. When trouble or persecution comes because of the word, they quickly fall away.</a:t>
            </a:r>
            <a:endParaRPr/>
          </a:p>
        </p:txBody>
      </p:sp>
      <p:sp>
        <p:nvSpPr>
          <p:cNvPr id="114" name="Google Shape;114;p5"/>
          <p:cNvSpPr txBox="1"/>
          <p:nvPr/>
        </p:nvSpPr>
        <p:spPr>
          <a:xfrm>
            <a:off x="7055250" y="173850"/>
            <a:ext cx="4263600" cy="651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Clr>
                <a:schemeClr val="dk1"/>
              </a:buClr>
              <a:buSzPts val="1100"/>
              <a:buFont typeface="Arial"/>
              <a:buNone/>
            </a:pPr>
            <a:r>
              <a:rPr b="1" lang="en-US" sz="2700">
                <a:solidFill>
                  <a:schemeClr val="dk1"/>
                </a:solidFill>
                <a:highlight>
                  <a:srgbClr val="FFFFFF"/>
                </a:highlight>
                <a:latin typeface="Roboto"/>
                <a:ea typeface="Roboto"/>
                <a:cs typeface="Roboto"/>
                <a:sym typeface="Roboto"/>
              </a:rPr>
              <a:t>解释撒种的比喻</a:t>
            </a:r>
            <a:endParaRPr b="1" sz="2700">
              <a:solidFill>
                <a:schemeClr val="dk1"/>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b="1" lang="en-US" sz="2600">
                <a:solidFill>
                  <a:schemeClr val="dk1"/>
                </a:solidFill>
                <a:highlight>
                  <a:srgbClr val="FFFFFF"/>
                </a:highlight>
                <a:latin typeface="Roboto"/>
                <a:ea typeface="Roboto"/>
                <a:cs typeface="Roboto"/>
                <a:sym typeface="Roboto"/>
              </a:rPr>
              <a:t>18 </a:t>
            </a:r>
            <a:r>
              <a:rPr lang="en-US" sz="2600">
                <a:solidFill>
                  <a:schemeClr val="dk1"/>
                </a:solidFill>
                <a:highlight>
                  <a:srgbClr val="FFFFFF"/>
                </a:highlight>
                <a:latin typeface="Roboto"/>
                <a:ea typeface="Roboto"/>
                <a:cs typeface="Roboto"/>
                <a:sym typeface="Roboto"/>
              </a:rPr>
              <a:t>“所以你们要听这撒种人的比喻。 </a:t>
            </a:r>
            <a:r>
              <a:rPr b="1" lang="en-US" sz="2600">
                <a:solidFill>
                  <a:schemeClr val="dk1"/>
                </a:solidFill>
                <a:highlight>
                  <a:srgbClr val="FFFFFF"/>
                </a:highlight>
                <a:latin typeface="Roboto"/>
                <a:ea typeface="Roboto"/>
                <a:cs typeface="Roboto"/>
                <a:sym typeface="Roboto"/>
              </a:rPr>
              <a:t>19 </a:t>
            </a:r>
            <a:r>
              <a:rPr lang="en-US" sz="2600">
                <a:solidFill>
                  <a:schemeClr val="dk1"/>
                </a:solidFill>
                <a:highlight>
                  <a:srgbClr val="FFFFFF"/>
                </a:highlight>
                <a:latin typeface="Roboto"/>
                <a:ea typeface="Roboto"/>
                <a:cs typeface="Roboto"/>
                <a:sym typeface="Roboto"/>
              </a:rPr>
              <a:t>凡是听了天国的道却不明白的，那恶者就来把撒在他心中的夺去。这就是撒在路旁的。 </a:t>
            </a:r>
            <a:r>
              <a:rPr b="1" lang="en-US" sz="2600">
                <a:solidFill>
                  <a:schemeClr val="dk1"/>
                </a:solidFill>
                <a:highlight>
                  <a:srgbClr val="FFFFFF"/>
                </a:highlight>
                <a:latin typeface="Roboto"/>
                <a:ea typeface="Roboto"/>
                <a:cs typeface="Roboto"/>
                <a:sym typeface="Roboto"/>
              </a:rPr>
              <a:t>20 </a:t>
            </a:r>
            <a:r>
              <a:rPr lang="en-US" sz="2600">
                <a:solidFill>
                  <a:schemeClr val="dk1"/>
                </a:solidFill>
                <a:highlight>
                  <a:srgbClr val="FFFFFF"/>
                </a:highlight>
                <a:latin typeface="Roboto"/>
                <a:ea typeface="Roboto"/>
                <a:cs typeface="Roboto"/>
                <a:sym typeface="Roboto"/>
              </a:rPr>
              <a:t>那撒在石地上的，就是人听了道，立刻欢欢喜喜地接受， </a:t>
            </a:r>
            <a:r>
              <a:rPr b="1" lang="en-US" sz="2600">
                <a:solidFill>
                  <a:schemeClr val="dk1"/>
                </a:solidFill>
                <a:highlight>
                  <a:srgbClr val="FFFFFF"/>
                </a:highlight>
                <a:latin typeface="Roboto"/>
                <a:ea typeface="Roboto"/>
                <a:cs typeface="Roboto"/>
                <a:sym typeface="Roboto"/>
              </a:rPr>
              <a:t>21 </a:t>
            </a:r>
            <a:r>
              <a:rPr lang="en-US" sz="2600">
                <a:solidFill>
                  <a:schemeClr val="dk1"/>
                </a:solidFill>
                <a:highlight>
                  <a:srgbClr val="FFFFFF"/>
                </a:highlight>
                <a:latin typeface="Roboto"/>
                <a:ea typeface="Roboto"/>
                <a:cs typeface="Roboto"/>
                <a:sym typeface="Roboto"/>
              </a:rPr>
              <a:t>可是他里面没有根，只是暂时的；一旦为道遭遇患难，受到迫害，就立刻跌倒了。 </a:t>
            </a:r>
            <a:endParaRPr sz="2600">
              <a:solidFill>
                <a:schemeClr val="dk1"/>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sz="31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title"/>
          </p:nvPr>
        </p:nvSpPr>
        <p:spPr>
          <a:xfrm>
            <a:off x="615779" y="656821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20" name="Google Shape;120;p6"/>
          <p:cNvSpPr txBox="1"/>
          <p:nvPr>
            <p:ph idx="1" type="body"/>
          </p:nvPr>
        </p:nvSpPr>
        <p:spPr>
          <a:xfrm>
            <a:off x="838200" y="337751"/>
            <a:ext cx="5181600" cy="5839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22 The seed falling among the thorns refers to someone who hears the word, but the worries of this life and the deceitfulness of wealth choke the word, making it unfruitful. 23 But the seed falling on good soil refers to someone who hears the word and understands it. This is the one who produces a crop, yielding a hundred, sixty or thirty times what was sown.”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1" name="Google Shape;121;p6"/>
          <p:cNvSpPr txBox="1"/>
          <p:nvPr/>
        </p:nvSpPr>
        <p:spPr>
          <a:xfrm>
            <a:off x="6736600" y="546200"/>
            <a:ext cx="4915800" cy="503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500">
                <a:solidFill>
                  <a:schemeClr val="dk1"/>
                </a:solidFill>
                <a:highlight>
                  <a:srgbClr val="FFFFFF"/>
                </a:highlight>
                <a:latin typeface="Roboto"/>
                <a:ea typeface="Roboto"/>
                <a:cs typeface="Roboto"/>
                <a:sym typeface="Roboto"/>
              </a:rPr>
              <a:t>22 </a:t>
            </a:r>
            <a:r>
              <a:rPr lang="en-US" sz="3500">
                <a:solidFill>
                  <a:schemeClr val="dk1"/>
                </a:solidFill>
                <a:highlight>
                  <a:srgbClr val="FFFFFF"/>
                </a:highlight>
                <a:latin typeface="Roboto"/>
                <a:ea typeface="Roboto"/>
                <a:cs typeface="Roboto"/>
                <a:sym typeface="Roboto"/>
              </a:rPr>
              <a:t>那撒在荆棘里的，就是人听了道，有今世的忧虑和财富的迷惑把道挤住，结不出果实来。 </a:t>
            </a:r>
            <a:r>
              <a:rPr b="1" lang="en-US" sz="3500">
                <a:solidFill>
                  <a:schemeClr val="dk1"/>
                </a:solidFill>
                <a:highlight>
                  <a:srgbClr val="FFFFFF"/>
                </a:highlight>
                <a:latin typeface="Roboto"/>
                <a:ea typeface="Roboto"/>
                <a:cs typeface="Roboto"/>
                <a:sym typeface="Roboto"/>
              </a:rPr>
              <a:t>23 </a:t>
            </a:r>
            <a:r>
              <a:rPr lang="en-US" sz="3500">
                <a:solidFill>
                  <a:schemeClr val="dk1"/>
                </a:solidFill>
                <a:highlight>
                  <a:srgbClr val="FFFFFF"/>
                </a:highlight>
                <a:latin typeface="Roboto"/>
                <a:ea typeface="Roboto"/>
                <a:cs typeface="Roboto"/>
                <a:sym typeface="Roboto"/>
              </a:rPr>
              <a:t>那撒在好土里的，就是人听了道，又明白了，结出果实来，有一百倍的，有六十倍的，有三十倍的。”</a:t>
            </a:r>
            <a:endParaRPr sz="51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434546" y="657645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27" name="Google Shape;127;p7"/>
          <p:cNvSpPr txBox="1"/>
          <p:nvPr>
            <p:ph idx="1" type="body"/>
          </p:nvPr>
        </p:nvSpPr>
        <p:spPr>
          <a:xfrm>
            <a:off x="838200" y="354227"/>
            <a:ext cx="5181600" cy="58227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b="1" lang="en-US" sz="4000"/>
              <a:t>What is one of your God-given purposes in life?</a:t>
            </a:r>
            <a:endParaRPr sz="4000"/>
          </a:p>
          <a:p>
            <a:pPr indent="-304800" lvl="0" marL="228600" rtl="0" algn="l">
              <a:lnSpc>
                <a:spcPct val="90000"/>
              </a:lnSpc>
              <a:spcBef>
                <a:spcPts val="1000"/>
              </a:spcBef>
              <a:spcAft>
                <a:spcPts val="0"/>
              </a:spcAft>
              <a:buClr>
                <a:schemeClr val="dk1"/>
              </a:buClr>
              <a:buSzPts val="4800"/>
              <a:buChar char="•"/>
            </a:pPr>
            <a:r>
              <a:rPr b="1" lang="en-US" sz="4800"/>
              <a:t>PLANTING JESUS SEEDS.</a:t>
            </a:r>
            <a:endParaRPr sz="4800"/>
          </a:p>
          <a:p>
            <a:pPr indent="-50800" lvl="0" marL="228600" rtl="0" algn="l">
              <a:lnSpc>
                <a:spcPct val="90000"/>
              </a:lnSpc>
              <a:spcBef>
                <a:spcPts val="1000"/>
              </a:spcBef>
              <a:spcAft>
                <a:spcPts val="0"/>
              </a:spcAft>
              <a:buClr>
                <a:schemeClr val="dk1"/>
              </a:buClr>
              <a:buSzPts val="2800"/>
              <a:buNone/>
            </a:pPr>
            <a:r>
              <a:t/>
            </a:r>
            <a:endParaRPr/>
          </a:p>
        </p:txBody>
      </p:sp>
      <p:sp>
        <p:nvSpPr>
          <p:cNvPr id="128" name="Google Shape;128;p7"/>
          <p:cNvSpPr txBox="1"/>
          <p:nvPr>
            <p:ph idx="2" type="body"/>
          </p:nvPr>
        </p:nvSpPr>
        <p:spPr>
          <a:xfrm>
            <a:off x="6172200" y="428368"/>
            <a:ext cx="5181600" cy="57485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3800"/>
              <a:t>上帝賦予你的人生目標之一是什麼？</a:t>
            </a:r>
            <a:endParaRPr sz="3800"/>
          </a:p>
          <a:p>
            <a:pPr indent="-50800" lvl="0" marL="228600" rtl="0" algn="l">
              <a:lnSpc>
                <a:spcPct val="90000"/>
              </a:lnSpc>
              <a:spcBef>
                <a:spcPts val="1000"/>
              </a:spcBef>
              <a:spcAft>
                <a:spcPts val="0"/>
              </a:spcAft>
              <a:buClr>
                <a:schemeClr val="dk1"/>
              </a:buClr>
              <a:buSzPts val="2800"/>
              <a:buNone/>
            </a:pPr>
            <a:r>
              <a:t/>
            </a:r>
            <a:endParaRPr sz="3800"/>
          </a:p>
          <a:p>
            <a:pPr indent="-292100" lvl="0" marL="228600" rtl="0" algn="l">
              <a:lnSpc>
                <a:spcPct val="90000"/>
              </a:lnSpc>
              <a:spcBef>
                <a:spcPts val="1000"/>
              </a:spcBef>
              <a:spcAft>
                <a:spcPts val="0"/>
              </a:spcAft>
              <a:buClr>
                <a:schemeClr val="dk1"/>
              </a:buClr>
              <a:buSzPts val="3800"/>
              <a:buChar char="•"/>
            </a:pPr>
            <a:r>
              <a:rPr lang="en-US" sz="3800"/>
              <a:t>播下耶穌的種子。</a:t>
            </a:r>
            <a:endParaRPr sz="3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508687" y="662588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34" name="Google Shape;134;p8"/>
          <p:cNvSpPr txBox="1"/>
          <p:nvPr>
            <p:ph idx="1" type="body"/>
          </p:nvPr>
        </p:nvSpPr>
        <p:spPr>
          <a:xfrm>
            <a:off x="838200" y="444843"/>
            <a:ext cx="5181600" cy="57321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b="1" lang="en-US" sz="4000"/>
              <a:t>What is the Jesus seed?</a:t>
            </a:r>
            <a:endParaRPr sz="4000"/>
          </a:p>
          <a:p>
            <a:pPr indent="-254000" lvl="0" marL="228600" rtl="0" algn="l">
              <a:lnSpc>
                <a:spcPct val="90000"/>
              </a:lnSpc>
              <a:spcBef>
                <a:spcPts val="1000"/>
              </a:spcBef>
              <a:spcAft>
                <a:spcPts val="0"/>
              </a:spcAft>
              <a:buClr>
                <a:schemeClr val="dk1"/>
              </a:buClr>
              <a:buSzPts val="4000"/>
              <a:buChar char="•"/>
            </a:pPr>
            <a:r>
              <a:rPr lang="en-US" sz="4000"/>
              <a:t>The Word of God. The good news.</a:t>
            </a:r>
            <a:r>
              <a:rPr b="1" lang="en-US" sz="4800"/>
              <a:t> Jesus Christ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35" name="Google Shape;135;p8"/>
          <p:cNvPicPr preferRelativeResize="0"/>
          <p:nvPr/>
        </p:nvPicPr>
        <p:blipFill rotWithShape="1">
          <a:blip r:embed="rId3">
            <a:alphaModFix/>
          </a:blip>
          <a:srcRect b="0" l="0" r="0" t="0"/>
          <a:stretch/>
        </p:blipFill>
        <p:spPr>
          <a:xfrm>
            <a:off x="1246073" y="3310903"/>
            <a:ext cx="4365854" cy="3159211"/>
          </a:xfrm>
          <a:prstGeom prst="rect">
            <a:avLst/>
          </a:prstGeom>
          <a:noFill/>
          <a:ln>
            <a:noFill/>
          </a:ln>
        </p:spPr>
      </p:pic>
      <p:sp>
        <p:nvSpPr>
          <p:cNvPr id="136" name="Google Shape;136;p8"/>
          <p:cNvSpPr txBox="1"/>
          <p:nvPr/>
        </p:nvSpPr>
        <p:spPr>
          <a:xfrm>
            <a:off x="7519375" y="728300"/>
            <a:ext cx="3504900" cy="521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solidFill>
                  <a:schemeClr val="dk1"/>
                </a:solidFill>
                <a:latin typeface="Calibri"/>
                <a:ea typeface="Calibri"/>
                <a:cs typeface="Calibri"/>
                <a:sym typeface="Calibri"/>
              </a:rPr>
              <a:t>什么是</a:t>
            </a:r>
            <a:r>
              <a:rPr b="1" lang="en-US" sz="3700">
                <a:solidFill>
                  <a:schemeClr val="dk1"/>
                </a:solidFill>
                <a:latin typeface="Calibri"/>
                <a:ea typeface="Calibri"/>
                <a:cs typeface="Calibri"/>
                <a:sym typeface="Calibri"/>
              </a:rPr>
              <a:t>耶稣的种子</a:t>
            </a:r>
            <a:r>
              <a:rPr b="1" lang="en-US" sz="3700">
                <a:solidFill>
                  <a:schemeClr val="dk1"/>
                </a:solidFill>
                <a:latin typeface="Calibri"/>
                <a:ea typeface="Calibri"/>
                <a:cs typeface="Calibri"/>
                <a:sym typeface="Calibri"/>
              </a:rPr>
              <a:t>？</a:t>
            </a:r>
            <a:endParaRPr b="1" sz="3700">
              <a:solidFill>
                <a:schemeClr val="dk1"/>
              </a:solidFill>
              <a:latin typeface="Calibri"/>
              <a:ea typeface="Calibri"/>
              <a:cs typeface="Calibri"/>
              <a:sym typeface="Calibri"/>
            </a:endParaRPr>
          </a:p>
          <a:p>
            <a:pPr indent="0" lvl="0" marL="0" rtl="0" algn="l">
              <a:spcBef>
                <a:spcPts val="0"/>
              </a:spcBef>
              <a:spcAft>
                <a:spcPts val="0"/>
              </a:spcAft>
              <a:buNone/>
            </a:pPr>
            <a:r>
              <a:t/>
            </a:r>
            <a:endParaRPr b="1" sz="3700">
              <a:solidFill>
                <a:schemeClr val="dk1"/>
              </a:solidFill>
              <a:latin typeface="Calibri"/>
              <a:ea typeface="Calibri"/>
              <a:cs typeface="Calibri"/>
              <a:sym typeface="Calibri"/>
            </a:endParaRPr>
          </a:p>
          <a:p>
            <a:pPr indent="0" lvl="0" marL="0" rtl="0" algn="l">
              <a:spcBef>
                <a:spcPts val="0"/>
              </a:spcBef>
              <a:spcAft>
                <a:spcPts val="0"/>
              </a:spcAft>
              <a:buNone/>
            </a:pPr>
            <a:r>
              <a:rPr lang="en-US" sz="4600">
                <a:solidFill>
                  <a:schemeClr val="dk1"/>
                </a:solidFill>
                <a:latin typeface="Calibri"/>
                <a:ea typeface="Calibri"/>
                <a:cs typeface="Calibri"/>
                <a:sym typeface="Calibri"/>
              </a:rPr>
              <a:t>神的话</a:t>
            </a:r>
            <a:endParaRPr sz="4600">
              <a:solidFill>
                <a:schemeClr val="dk1"/>
              </a:solidFill>
              <a:latin typeface="Calibri"/>
              <a:ea typeface="Calibri"/>
              <a:cs typeface="Calibri"/>
              <a:sym typeface="Calibri"/>
            </a:endParaRPr>
          </a:p>
          <a:p>
            <a:pPr indent="0" lvl="0" marL="0" rtl="0" algn="l">
              <a:spcBef>
                <a:spcPts val="0"/>
              </a:spcBef>
              <a:spcAft>
                <a:spcPts val="0"/>
              </a:spcAft>
              <a:buNone/>
            </a:pPr>
            <a:r>
              <a:rPr lang="en-US" sz="4600">
                <a:solidFill>
                  <a:schemeClr val="dk1"/>
                </a:solidFill>
                <a:latin typeface="Calibri"/>
                <a:ea typeface="Calibri"/>
                <a:cs typeface="Calibri"/>
                <a:sym typeface="Calibri"/>
              </a:rPr>
              <a:t>福音</a:t>
            </a:r>
            <a:endParaRPr sz="4600">
              <a:solidFill>
                <a:schemeClr val="dk1"/>
              </a:solidFill>
              <a:latin typeface="Calibri"/>
              <a:ea typeface="Calibri"/>
              <a:cs typeface="Calibri"/>
              <a:sym typeface="Calibri"/>
            </a:endParaRPr>
          </a:p>
          <a:p>
            <a:pPr indent="0" lvl="0" marL="0" rtl="0" algn="l">
              <a:spcBef>
                <a:spcPts val="0"/>
              </a:spcBef>
              <a:spcAft>
                <a:spcPts val="0"/>
              </a:spcAft>
              <a:buNone/>
            </a:pPr>
            <a:r>
              <a:rPr b="1" lang="en-US" sz="4100">
                <a:solidFill>
                  <a:schemeClr val="dk1"/>
                </a:solidFill>
                <a:latin typeface="Calibri"/>
                <a:ea typeface="Calibri"/>
                <a:cs typeface="Calibri"/>
                <a:sym typeface="Calibri"/>
              </a:rPr>
              <a:t>   </a:t>
            </a:r>
            <a:endParaRPr b="1" sz="4100">
              <a:solidFill>
                <a:schemeClr val="dk1"/>
              </a:solidFill>
              <a:latin typeface="Calibri"/>
              <a:ea typeface="Calibri"/>
              <a:cs typeface="Calibri"/>
              <a:sym typeface="Calibri"/>
            </a:endParaRPr>
          </a:p>
          <a:p>
            <a:pPr indent="0" lvl="0" marL="0" rtl="0" algn="l">
              <a:spcBef>
                <a:spcPts val="0"/>
              </a:spcBef>
              <a:spcAft>
                <a:spcPts val="0"/>
              </a:spcAft>
              <a:buNone/>
            </a:pPr>
            <a:r>
              <a:rPr b="1" lang="en-US" sz="5500">
                <a:solidFill>
                  <a:schemeClr val="dk1"/>
                </a:solidFill>
                <a:latin typeface="Calibri"/>
                <a:ea typeface="Calibri"/>
                <a:cs typeface="Calibri"/>
                <a:sym typeface="Calibri"/>
              </a:rPr>
              <a:t>耶稣基督</a:t>
            </a:r>
            <a:endParaRPr b="1" sz="55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599303" y="659293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42" name="Google Shape;142;p9"/>
          <p:cNvSpPr txBox="1"/>
          <p:nvPr>
            <p:ph idx="1" type="body"/>
          </p:nvPr>
        </p:nvSpPr>
        <p:spPr>
          <a:xfrm>
            <a:off x="838200" y="444843"/>
            <a:ext cx="5181600" cy="57321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b="1" lang="en-US" sz="4000"/>
              <a:t>How is the seed planted?</a:t>
            </a:r>
            <a:endParaRPr/>
          </a:p>
          <a:p>
            <a:pPr indent="0" lvl="0" marL="228600" rtl="0" algn="l">
              <a:lnSpc>
                <a:spcPct val="90000"/>
              </a:lnSpc>
              <a:spcBef>
                <a:spcPts val="1000"/>
              </a:spcBef>
              <a:spcAft>
                <a:spcPts val="0"/>
              </a:spcAft>
              <a:buClr>
                <a:schemeClr val="dk1"/>
              </a:buClr>
              <a:buSzPts val="4000"/>
              <a:buNone/>
            </a:pPr>
            <a:r>
              <a:t/>
            </a:r>
            <a:endParaRPr b="1" sz="4000"/>
          </a:p>
          <a:p>
            <a:pPr indent="-254000" lvl="0" marL="228600" rtl="0" algn="l">
              <a:lnSpc>
                <a:spcPct val="90000"/>
              </a:lnSpc>
              <a:spcBef>
                <a:spcPts val="1000"/>
              </a:spcBef>
              <a:spcAft>
                <a:spcPts val="0"/>
              </a:spcAft>
              <a:buClr>
                <a:schemeClr val="dk1"/>
              </a:buClr>
              <a:buSzPts val="4000"/>
              <a:buChar char="•"/>
            </a:pPr>
            <a:r>
              <a:rPr b="1" lang="en-US" sz="4000"/>
              <a:t>Jesus is Broadcasting </a:t>
            </a:r>
            <a:endParaRPr sz="4000"/>
          </a:p>
          <a:p>
            <a:pPr indent="-254000" lvl="0" marL="228600" rtl="0" algn="l">
              <a:lnSpc>
                <a:spcPct val="90000"/>
              </a:lnSpc>
              <a:spcBef>
                <a:spcPts val="1000"/>
              </a:spcBef>
              <a:spcAft>
                <a:spcPts val="0"/>
              </a:spcAft>
              <a:buClr>
                <a:schemeClr val="dk1"/>
              </a:buClr>
              <a:buSzPts val="4000"/>
              <a:buChar char="•"/>
            </a:pPr>
            <a:r>
              <a:rPr b="1" lang="en-US" sz="4000"/>
              <a:t>Generously</a:t>
            </a:r>
            <a:endParaRPr sz="4000"/>
          </a:p>
          <a:p>
            <a:pPr indent="-254000" lvl="0" marL="228600" rtl="0" algn="l">
              <a:lnSpc>
                <a:spcPct val="90000"/>
              </a:lnSpc>
              <a:spcBef>
                <a:spcPts val="1000"/>
              </a:spcBef>
              <a:spcAft>
                <a:spcPts val="0"/>
              </a:spcAft>
              <a:buClr>
                <a:schemeClr val="dk1"/>
              </a:buClr>
              <a:buSzPts val="4000"/>
              <a:buChar char="•"/>
            </a:pPr>
            <a:r>
              <a:rPr b="1" lang="en-US" sz="4000"/>
              <a:t>Intentionally</a:t>
            </a:r>
            <a:endParaRPr sz="4000"/>
          </a:p>
          <a:p>
            <a:pPr indent="-50800" lvl="0" marL="228600" rtl="0" algn="l">
              <a:lnSpc>
                <a:spcPct val="90000"/>
              </a:lnSpc>
              <a:spcBef>
                <a:spcPts val="1000"/>
              </a:spcBef>
              <a:spcAft>
                <a:spcPts val="0"/>
              </a:spcAft>
              <a:buClr>
                <a:schemeClr val="dk1"/>
              </a:buClr>
              <a:buSzPts val="2800"/>
              <a:buNone/>
            </a:pPr>
            <a:r>
              <a:t/>
            </a:r>
            <a:endParaRPr/>
          </a:p>
        </p:txBody>
      </p:sp>
      <p:sp>
        <p:nvSpPr>
          <p:cNvPr id="143" name="Google Shape;143;p9"/>
          <p:cNvSpPr txBox="1"/>
          <p:nvPr>
            <p:ph idx="2" type="body"/>
          </p:nvPr>
        </p:nvSpPr>
        <p:spPr>
          <a:xfrm>
            <a:off x="7809825" y="444856"/>
            <a:ext cx="5181600" cy="5732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US" sz="3900"/>
              <a:t>種子是如何播種的？</a:t>
            </a:r>
            <a:endParaRPr b="1" sz="3900"/>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b="1" lang="en-US" sz="3500"/>
              <a:t>耶穌播種:</a:t>
            </a:r>
            <a:endParaRPr b="1" sz="3500"/>
          </a:p>
          <a:p>
            <a:pPr indent="0" lvl="0" marL="0" rtl="0" algn="l">
              <a:lnSpc>
                <a:spcPct val="90000"/>
              </a:lnSpc>
              <a:spcBef>
                <a:spcPts val="1000"/>
              </a:spcBef>
              <a:spcAft>
                <a:spcPts val="0"/>
              </a:spcAft>
              <a:buClr>
                <a:schemeClr val="dk1"/>
              </a:buClr>
              <a:buSzPts val="2800"/>
              <a:buNone/>
            </a:pPr>
            <a:r>
              <a:t/>
            </a:r>
            <a:endParaRPr b="1" sz="3600"/>
          </a:p>
          <a:p>
            <a:pPr indent="-279400" lvl="0" marL="228600" rtl="0" algn="l">
              <a:lnSpc>
                <a:spcPct val="90000"/>
              </a:lnSpc>
              <a:spcBef>
                <a:spcPts val="1000"/>
              </a:spcBef>
              <a:spcAft>
                <a:spcPts val="0"/>
              </a:spcAft>
              <a:buClr>
                <a:schemeClr val="dk1"/>
              </a:buClr>
              <a:buSzPts val="3600"/>
              <a:buChar char="•"/>
            </a:pPr>
            <a:r>
              <a:rPr b="1" lang="en-US" sz="3600"/>
              <a:t>慷慨地</a:t>
            </a:r>
            <a:endParaRPr b="1" sz="3600"/>
          </a:p>
          <a:p>
            <a:pPr indent="-279400" lvl="0" marL="228600" rtl="0" algn="l">
              <a:lnSpc>
                <a:spcPct val="90000"/>
              </a:lnSpc>
              <a:spcBef>
                <a:spcPts val="1000"/>
              </a:spcBef>
              <a:spcAft>
                <a:spcPts val="0"/>
              </a:spcAft>
              <a:buClr>
                <a:schemeClr val="dk1"/>
              </a:buClr>
              <a:buSzPts val="3600"/>
              <a:buChar char="•"/>
            </a:pPr>
            <a:r>
              <a:rPr b="1" lang="en-US" sz="3600"/>
              <a:t>用心/刻意地</a:t>
            </a:r>
            <a:endParaRPr b="1" sz="3600"/>
          </a:p>
        </p:txBody>
      </p:sp>
      <p:pic>
        <p:nvPicPr>
          <p:cNvPr id="144" name="Google Shape;144;p9"/>
          <p:cNvPicPr preferRelativeResize="0"/>
          <p:nvPr/>
        </p:nvPicPr>
        <p:blipFill rotWithShape="1">
          <a:blip r:embed="rId3">
            <a:alphaModFix/>
          </a:blip>
          <a:srcRect b="0" l="0" r="0" t="0"/>
          <a:stretch/>
        </p:blipFill>
        <p:spPr>
          <a:xfrm>
            <a:off x="4496362" y="113649"/>
            <a:ext cx="3008153" cy="22540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2024-05-17T19:54:02Z</dcterms:created>
  <dc:creator>Kirt Thallman</dc:creator>
</cp:coreProperties>
</file>